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14.xml.rels" ContentType="application/vnd.openxmlformats-package.relationships+xml"/>
  <Override PartName="/ppt/slides/_rels/slide32.xml.rels" ContentType="application/vnd.openxmlformats-package.relationships+xml"/>
  <Override PartName="/ppt/slides/_rels/slide31.xml.rels" ContentType="application/vnd.openxmlformats-package.relationships+xml"/>
  <Override PartName="/ppt/slides/_rels/slide29.xml.rels" ContentType="application/vnd.openxmlformats-package.relationships+xml"/>
  <Override PartName="/ppt/slides/_rels/slide5.xml.rels" ContentType="application/vnd.openxmlformats-package.relationships+xml"/>
  <Override PartName="/ppt/slides/_rels/slide22.xml.rels" ContentType="application/vnd.openxmlformats-package.relationships+xml"/>
  <Override PartName="/ppt/slides/_rels/slide19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30.xml.rels" ContentType="application/vnd.openxmlformats-package.relationships+xml"/>
  <Override PartName="/ppt/slides/_rels/slide28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27.xml.rels" ContentType="application/vnd.openxmlformats-package.relationships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25.xml.rels" ContentType="application/vnd.openxmlformats-package.relationships+xml"/>
  <Override PartName="/ppt/slides/_rels/slide2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1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5.xml" ContentType="application/vnd.openxmlformats-officedocument.presentationml.slide+xml"/>
  <Override PartName="/ppt/slides/slide13.xml" ContentType="application/vnd.openxmlformats-officedocument.presentationml.slide+xml"/>
  <Override PartName="/ppt/slides/slide25.xml" ContentType="application/vnd.openxmlformats-officedocument.presentationml.slide+xml"/>
  <Override PartName="/ppt/slides/slide30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26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0.png" ContentType="image/png"/>
  <Override PartName="/ppt/media/image7.png" ContentType="image/png"/>
  <Override PartName="/ppt/media/image11.png" ContentType="image/png"/>
  <Override PartName="/ppt/media/image8.png" ContentType="image/png"/>
  <Override PartName="/ppt/media/image12.png" ContentType="image/png"/>
  <Override PartName="/ppt/media/image9.png" ContentType="image/png"/>
  <Override PartName="/ppt/media/image13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  <p:sldId id="284" r:id="rId41"/>
    <p:sldId id="285" r:id="rId42"/>
    <p:sldId id="286" r:id="rId43"/>
    <p:sldId id="287" r:id="rId4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slide" Target="slides/slide14.xml"/><Relationship Id="rId27" Type="http://schemas.openxmlformats.org/officeDocument/2006/relationships/slide" Target="slides/slide15.xml"/><Relationship Id="rId28" Type="http://schemas.openxmlformats.org/officeDocument/2006/relationships/slide" Target="slides/slide16.xml"/><Relationship Id="rId29" Type="http://schemas.openxmlformats.org/officeDocument/2006/relationships/slide" Target="slides/slide17.xml"/><Relationship Id="rId30" Type="http://schemas.openxmlformats.org/officeDocument/2006/relationships/slide" Target="slides/slide18.xml"/><Relationship Id="rId31" Type="http://schemas.openxmlformats.org/officeDocument/2006/relationships/slide" Target="slides/slide19.xml"/><Relationship Id="rId32" Type="http://schemas.openxmlformats.org/officeDocument/2006/relationships/slide" Target="slides/slide20.xml"/><Relationship Id="rId33" Type="http://schemas.openxmlformats.org/officeDocument/2006/relationships/slide" Target="slides/slide21.xml"/><Relationship Id="rId34" Type="http://schemas.openxmlformats.org/officeDocument/2006/relationships/slide" Target="slides/slide22.xml"/><Relationship Id="rId35" Type="http://schemas.openxmlformats.org/officeDocument/2006/relationships/slide" Target="slides/slide23.xml"/><Relationship Id="rId36" Type="http://schemas.openxmlformats.org/officeDocument/2006/relationships/slide" Target="slides/slide24.xml"/><Relationship Id="rId37" Type="http://schemas.openxmlformats.org/officeDocument/2006/relationships/slide" Target="slides/slide25.xml"/><Relationship Id="rId38" Type="http://schemas.openxmlformats.org/officeDocument/2006/relationships/slide" Target="slides/slide26.xml"/><Relationship Id="rId39" Type="http://schemas.openxmlformats.org/officeDocument/2006/relationships/slide" Target="slides/slide27.xml"/><Relationship Id="rId40" Type="http://schemas.openxmlformats.org/officeDocument/2006/relationships/slide" Target="slides/slide28.xml"/><Relationship Id="rId41" Type="http://schemas.openxmlformats.org/officeDocument/2006/relationships/slide" Target="slides/slide29.xml"/><Relationship Id="rId42" Type="http://schemas.openxmlformats.org/officeDocument/2006/relationships/slide" Target="slides/slide30.xml"/><Relationship Id="rId43" Type="http://schemas.openxmlformats.org/officeDocument/2006/relationships/slide" Target="slides/slide31.xml"/><Relationship Id="rId44" Type="http://schemas.openxmlformats.org/officeDocument/2006/relationships/slide" Target="slides/slide32.xml"/><Relationship Id="rId4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0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GT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69ABAA9-0DAB-4542-950F-4D9E9EA5D98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GT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BCE5704E-9893-47A0-9F32-6CBCF01FB2E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es-GT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2AF42B53-C0C2-4C5D-89C0-356621C9768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es-GT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74DCE91-79B3-407A-BFB8-E906F79B6DE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s-GT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69005B94-AAE2-4E62-B5C9-75DEEBAE72E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s-GT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68859DD4-7540-4AAA-A9EE-E5CF4481022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es-GT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3408BC88-82A3-464A-BC44-EF3FE5A497C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es-GT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5E599032-ED39-4EC3-B996-493CEF01186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es-GT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E1C3EF1E-A27A-4879-94D4-B162E963C96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es-GT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09A6E56F-A354-4A77-BE7F-F58666EA1B2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es-GT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81264753-1826-4DD2-8E2D-D0E3D197D43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s-GT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ck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to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e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di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M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as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te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r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tit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le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st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yl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G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GT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G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CC082E4-47E2-4BCD-9E40-BF518C328E74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G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GT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G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BBD93A0-1D4C-4209-ADDB-91AC757618AA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Pulse para editar el formato de texto del esquema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Segundo nivel del esquema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Tercer nivel del esquema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Cuarto nivel del esquema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Quinto nivel del esquema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Sexto nivel del esquema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Séptimo nivel del esquema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G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GT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G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2CBD618-1578-4F0C-AB16-0377FBF915AC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ck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to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e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di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M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as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te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r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tit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le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st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yl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G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GT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G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19BB0C2-B2B8-4778-B4D5-7A936ABE7C85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l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i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k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o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e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d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i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M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a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s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e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r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i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l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e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s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y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l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G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GT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G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AD42953-BFC0-43E7-94AE-5734A205C4BD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ck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to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e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di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M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as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te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r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tit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le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st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yl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G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GT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G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F659C8E-C2CE-4A2D-86C8-5C3FB53C5007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Cl</a:t>
            </a: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ic</a:t>
            </a: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k </a:t>
            </a: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t</a:t>
            </a: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o </a:t>
            </a: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e</a:t>
            </a: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di</a:t>
            </a: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t </a:t>
            </a: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M</a:t>
            </a: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as</a:t>
            </a: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te</a:t>
            </a: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r </a:t>
            </a: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ti</a:t>
            </a: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tl</a:t>
            </a: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e </a:t>
            </a: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st</a:t>
            </a: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yl</a:t>
            </a:r>
            <a:r>
              <a:rPr b="1" lang="en-US" sz="4000" spc="-1" strike="noStrike" cap="all">
                <a:solidFill>
                  <a:schemeClr val="dk1"/>
                </a:solidFill>
                <a:latin typeface="Calibri"/>
              </a:rPr>
              <a:t>e</a:t>
            </a:r>
            <a:endParaRPr b="0" lang="en-US" sz="4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Click to edit Master text styles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G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GT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G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B82BAF6-5ABE-4199-8686-1225404463BE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ck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to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e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di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M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as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te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r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tit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le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st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yl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G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GT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G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4CB43C2-FD87-410D-9FB0-6C435DF51A37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ck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to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e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di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M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as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te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r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tit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le 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st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yl</a:t>
            </a: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Second level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Fourth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Fifth level</a:t>
            </a:r>
            <a:endParaRPr b="0" lang="en-US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G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GT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G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5CCEECF-11AD-474B-A3CF-3905E2BFACA6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G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GT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G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7C97A36-5CE4-4CDA-BCC7-C826D45F6470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GT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GT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GT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2E32F08-5F72-4171-991C-3E057B7E3547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GT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Pulse para editar el formato del texto de título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chemeClr val="dk1"/>
                </a:solidFill>
                <a:latin typeface="Calibri"/>
              </a:rPr>
              <a:t>Pulse para editar el formato de texto del esquema</a:t>
            </a: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Segundo nivel del esquema</a:t>
            </a:r>
            <a:endParaRPr b="0" lang="en-US" sz="24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Tercer nivel del esquema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Cuarto nivel del esquema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Quinto nivel del esquema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Sexto nivel del esquema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Séptimo nivel del esquema</a:t>
            </a: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slideLayout" Target="../slideLayouts/slideLayout9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9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9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b3b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68" name="Rectangle 2"/>
          <p:cNvSpPr/>
          <p:nvPr/>
        </p:nvSpPr>
        <p:spPr>
          <a:xfrm>
            <a:off x="7589520" y="1188720"/>
            <a:ext cx="164160" cy="448020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69" name="TextBox 3"/>
          <p:cNvSpPr/>
          <p:nvPr/>
        </p:nvSpPr>
        <p:spPr>
          <a:xfrm>
            <a:off x="822960" y="1828800"/>
            <a:ext cx="6400440" cy="219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600" spc="-1" strike="noStrike">
                <a:solidFill>
                  <a:srgbClr val="ffffff"/>
                </a:solidFill>
                <a:latin typeface="Calibri"/>
              </a:rPr>
              <a:t>PROGRAMA DE CAPACITACIÓN</a:t>
            </a:r>
            <a:endParaRPr b="0" lang="es-GT" sz="46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en-US" sz="4600" spc="-1" strike="noStrike">
                <a:solidFill>
                  <a:srgbClr val="ffffff"/>
                </a:solidFill>
                <a:latin typeface="Calibri"/>
              </a:rPr>
              <a:t>EN EXCEL</a:t>
            </a:r>
            <a:endParaRPr b="0" lang="es-GT" sz="4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" name="TextBox 4"/>
          <p:cNvSpPr/>
          <p:nvPr/>
        </p:nvSpPr>
        <p:spPr>
          <a:xfrm>
            <a:off x="822960" y="3931920"/>
            <a:ext cx="6400440" cy="100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000" spc="-1" strike="noStrike">
                <a:solidFill>
                  <a:srgbClr val="f39c12"/>
                </a:solidFill>
                <a:latin typeface="Calibri"/>
              </a:rPr>
              <a:t>NIVEL INTERMEDIO Y NIVEL AVANZADO</a:t>
            </a:r>
            <a:endParaRPr b="0" lang="es-GT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" name="TextBox 5"/>
          <p:cNvSpPr/>
          <p:nvPr/>
        </p:nvSpPr>
        <p:spPr>
          <a:xfrm>
            <a:off x="822960" y="5120640"/>
            <a:ext cx="64004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</a:rPr>
              <a:t>Análisis de datos • Dashboards • Power Query • Business Intelligence</a:t>
            </a:r>
            <a:endParaRPr b="0" lang="es-GT" sz="18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</a:rPr>
              <a:t>Presentación del temario completo y registro de notas</a:t>
            </a:r>
            <a:endParaRPr b="0" lang="es-GT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" name="TextBox 6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22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23" name="TextBox 3"/>
          <p:cNvSpPr/>
          <p:nvPr/>
        </p:nvSpPr>
        <p:spPr>
          <a:xfrm>
            <a:off x="457200" y="228600"/>
            <a:ext cx="12191400" cy="13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MÓDULO 7:  INTRODUCCIÓN AL ANÁLISIS DE DATOS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TextBox 4"/>
          <p:cNvSpPr/>
          <p:nvPr/>
        </p:nvSpPr>
        <p:spPr>
          <a:xfrm>
            <a:off x="3600000" y="1076040"/>
            <a:ext cx="12191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800" spc="-1" strike="noStrike">
                <a:solidFill>
                  <a:srgbClr val="5b5b5b"/>
                </a:solidFill>
                <a:latin typeface="Calibri"/>
              </a:rPr>
              <a:t>Desarrollar pensamiento analítico usando Excel.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TextBox 5"/>
          <p:cNvSpPr/>
          <p:nvPr/>
        </p:nvSpPr>
        <p:spPr>
          <a:xfrm>
            <a:off x="548640" y="1463040"/>
            <a:ext cx="11063880" cy="462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Análisis de tendencias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Comparaciones mensuales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Variaciones porcentuales: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Variación % = (Valor Actual − Valor Anterior) / Valor Anterior × 100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Análisis de participación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Top 10 y Bottom 10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Segmentación de clientes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Introducción a KPIs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Casos prácticos: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Ventas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Inventario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Finanzas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Recursos Humanos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TextBox 6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28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29" name="TextBox 3"/>
          <p:cNvSpPr/>
          <p:nvPr/>
        </p:nvSpPr>
        <p:spPr>
          <a:xfrm>
            <a:off x="457200" y="228600"/>
            <a:ext cx="12191400" cy="13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MÓDULO 8:  BUENAS PRÁCTICAS PROFESIONALES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TextBox 4"/>
          <p:cNvSpPr/>
          <p:nvPr/>
        </p:nvSpPr>
        <p:spPr>
          <a:xfrm>
            <a:off x="588600" y="1796040"/>
            <a:ext cx="12191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800" spc="-1" strike="noStrike">
                <a:solidFill>
                  <a:srgbClr val="5b5b5b"/>
                </a:solidFill>
                <a:latin typeface="Calibri"/>
              </a:rPr>
              <a:t>Crear archivos organizados y preparados para entornos empresariales.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TextBox 5"/>
          <p:cNvSpPr/>
          <p:nvPr/>
        </p:nvSpPr>
        <p:spPr>
          <a:xfrm>
            <a:off x="548640" y="2520000"/>
            <a:ext cx="11063880" cy="223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Estructura profesional de archivos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Diseño limpio y legible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Protección de hojas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Documentación de fórmulas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Optimización de rendimiento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Errores comunes en análisis de datos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TextBox 6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34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35" name="TextBox 3"/>
          <p:cNvSpPr/>
          <p:nvPr/>
        </p:nvSpPr>
        <p:spPr>
          <a:xfrm>
            <a:off x="457200" y="228600"/>
            <a:ext cx="121914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PROYECTO FINAL INTEGRADOR (INTERMEDIO)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TextBox 4"/>
          <p:cNvSpPr/>
          <p:nvPr/>
        </p:nvSpPr>
        <p:spPr>
          <a:xfrm>
            <a:off x="502920" y="960120"/>
            <a:ext cx="12191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800" spc="-1" strike="noStrike">
                <a:solidFill>
                  <a:srgbClr val="5b5b5b"/>
                </a:solidFill>
                <a:latin typeface="Calibri"/>
              </a:rPr>
              <a:t>Aplicar todos los conocimientos del curso.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TextBox 5"/>
          <p:cNvSpPr/>
          <p:nvPr/>
        </p:nvSpPr>
        <p:spPr>
          <a:xfrm>
            <a:off x="548640" y="1463040"/>
            <a:ext cx="11063880" cy="374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Proyecto sugerido: crear un sistema completo de análisis: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Base de datos limpia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Tablas dinámicas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Dashboard interactivo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Indicadores KPI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Segmentadores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Reporte ejecutivo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Entregables: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Archivo Excel profesional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Dashboard interactivo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Informe de análisis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TextBox 6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40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41" name="TextBox 3"/>
          <p:cNvSpPr/>
          <p:nvPr/>
        </p:nvSpPr>
        <p:spPr>
          <a:xfrm>
            <a:off x="457200" y="228600"/>
            <a:ext cx="12191400" cy="13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COMPETENCIAS QUE OBTENDRÁ EL ESTUDIANTE (INTERMEDIO)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TextBox 4"/>
          <p:cNvSpPr/>
          <p:nvPr/>
        </p:nvSpPr>
        <p:spPr>
          <a:xfrm>
            <a:off x="540000" y="1616040"/>
            <a:ext cx="12191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800" spc="-1" strike="noStrike">
                <a:solidFill>
                  <a:srgbClr val="5b5b5b"/>
                </a:solidFill>
                <a:latin typeface="Calibri"/>
              </a:rPr>
              <a:t>Al finalizar el nivel intermedio, el estudiante podrá: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TextBox 5"/>
          <p:cNvSpPr/>
          <p:nvPr/>
        </p:nvSpPr>
        <p:spPr>
          <a:xfrm>
            <a:off x="540000" y="2345760"/>
            <a:ext cx="11063880" cy="359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Analizar datos de forma eficiente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Crear reportes dinámicos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Automatizar cálculos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Diseñar dashboards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Preparar datos para BI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Comprender bases del análisis empresarial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Estar listo para: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Excel Avanzado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Microsoft Power BI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Business Intelligence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TextBox 6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46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47" name="TextBox 3"/>
          <p:cNvSpPr/>
          <p:nvPr/>
        </p:nvSpPr>
        <p:spPr>
          <a:xfrm>
            <a:off x="457200" y="228600"/>
            <a:ext cx="121914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NOTAS · EXCEL INTERMEDIO (1/1)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48" name="Table 4"/>
          <p:cNvGraphicFramePr/>
          <p:nvPr/>
        </p:nvGraphicFramePr>
        <p:xfrm>
          <a:off x="502920" y="1280160"/>
          <a:ext cx="9052200" cy="4937400"/>
        </p:xfrm>
        <a:graphic>
          <a:graphicData uri="http://schemas.openxmlformats.org/drawingml/2006/table">
            <a:tbl>
              <a:tblPr/>
              <a:tblGrid>
                <a:gridCol w="822960"/>
                <a:gridCol w="2743200"/>
                <a:gridCol w="2743200"/>
                <a:gridCol w="2743200"/>
              </a:tblGrid>
              <a:tr h="329040">
                <a:tc>
                  <a:txBody>
                    <a:bodyPr anchor="t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1" lang="en-US" sz="13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Id</a:t>
                      </a:r>
                      <a:endParaRPr b="0" lang="es-GT" sz="13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1b3b2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1" lang="en-US" sz="13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Nombres</a:t>
                      </a:r>
                      <a:endParaRPr b="0" lang="es-GT" sz="13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1b3b2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1" lang="en-US" sz="13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Apellidos</a:t>
                      </a:r>
                      <a:endParaRPr b="0" lang="es-GT" sz="13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1b3b2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1" lang="en-US" sz="13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Total de puntos</a:t>
                      </a:r>
                      <a:endParaRPr b="0" lang="es-GT" sz="13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1b3b2b"/>
                    </a:solidFill>
                  </a:tcPr>
                </a:tc>
              </a:tr>
              <a:tr h="32904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David Sebastian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Ventura Ramirez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90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2904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2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Juan Pablo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Melgar Castillo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90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</a:tr>
              <a:tr h="32904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3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Héctor Suriel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Pu González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90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2904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4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LUCRECIA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AJIATAZ QUINO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90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</a:tr>
              <a:tr h="32904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5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Lasli Sinai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Bamaca Hernandez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100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2904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6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Edgar Omar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Zacarías Funes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80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</a:tr>
              <a:tr h="32904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7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Merlin Eduardo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Sepez Cos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100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2904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8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Sahidy Ahidy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Castellanos De La Cruz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100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</a:tr>
              <a:tr h="32904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9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Odalys De Jesús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Mijangos Revolorio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100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2904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Luis Fernando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Axpuac cosajay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70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</a:tr>
              <a:tr h="32904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11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ELVIS ALEXSANDER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IXCOY SURET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90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2904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12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María Mercedes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Montenegro Ordóñez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100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</a:tr>
              <a:tr h="32904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13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Kevin HUmberto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Hernandez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100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2904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14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Pedro Salvador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Del Aguila Muñoz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90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</a:tr>
            </a:tbl>
          </a:graphicData>
        </a:graphic>
      </p:graphicFrame>
      <p:sp>
        <p:nvSpPr>
          <p:cNvPr id="149" name="TextBox 5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" descr=""/>
          <p:cNvPicPr/>
          <p:nvPr/>
        </p:nvPicPr>
        <p:blipFill>
          <a:blip r:embed="rId1"/>
          <a:stretch/>
        </p:blipFill>
        <p:spPr>
          <a:xfrm>
            <a:off x="161640" y="180000"/>
            <a:ext cx="3618360" cy="2066040"/>
          </a:xfrm>
          <a:prstGeom prst="rect">
            <a:avLst/>
          </a:prstGeom>
          <a:ln w="0">
            <a:noFill/>
          </a:ln>
        </p:spPr>
      </p:pic>
      <p:pic>
        <p:nvPicPr>
          <p:cNvPr id="151" name="" descr=""/>
          <p:cNvPicPr/>
          <p:nvPr/>
        </p:nvPicPr>
        <p:blipFill>
          <a:blip r:embed="rId2"/>
          <a:stretch/>
        </p:blipFill>
        <p:spPr>
          <a:xfrm>
            <a:off x="3846240" y="180000"/>
            <a:ext cx="3713760" cy="2009160"/>
          </a:xfrm>
          <a:prstGeom prst="rect">
            <a:avLst/>
          </a:prstGeom>
          <a:ln w="0">
            <a:noFill/>
          </a:ln>
        </p:spPr>
      </p:pic>
      <p:pic>
        <p:nvPicPr>
          <p:cNvPr id="152" name="" descr=""/>
          <p:cNvPicPr/>
          <p:nvPr/>
        </p:nvPicPr>
        <p:blipFill>
          <a:blip r:embed="rId3"/>
          <a:stretch/>
        </p:blipFill>
        <p:spPr>
          <a:xfrm>
            <a:off x="7627320" y="180000"/>
            <a:ext cx="3532680" cy="1999440"/>
          </a:xfrm>
          <a:prstGeom prst="rect">
            <a:avLst/>
          </a:prstGeom>
          <a:ln w="0">
            <a:noFill/>
          </a:ln>
        </p:spPr>
      </p:pic>
      <p:pic>
        <p:nvPicPr>
          <p:cNvPr id="153" name="" descr=""/>
          <p:cNvPicPr/>
          <p:nvPr/>
        </p:nvPicPr>
        <p:blipFill>
          <a:blip r:embed="rId4"/>
          <a:stretch/>
        </p:blipFill>
        <p:spPr>
          <a:xfrm>
            <a:off x="132840" y="2340000"/>
            <a:ext cx="3647160" cy="1627920"/>
          </a:xfrm>
          <a:prstGeom prst="rect">
            <a:avLst/>
          </a:prstGeom>
          <a:ln w="0">
            <a:noFill/>
          </a:ln>
        </p:spPr>
      </p:pic>
      <p:pic>
        <p:nvPicPr>
          <p:cNvPr id="154" name="" descr=""/>
          <p:cNvPicPr/>
          <p:nvPr/>
        </p:nvPicPr>
        <p:blipFill>
          <a:blip r:embed="rId5"/>
          <a:stretch/>
        </p:blipFill>
        <p:spPr>
          <a:xfrm>
            <a:off x="3884400" y="2340000"/>
            <a:ext cx="3675600" cy="1637640"/>
          </a:xfrm>
          <a:prstGeom prst="rect">
            <a:avLst/>
          </a:prstGeom>
          <a:ln w="0">
            <a:noFill/>
          </a:ln>
        </p:spPr>
      </p:pic>
      <p:pic>
        <p:nvPicPr>
          <p:cNvPr id="155" name="" descr=""/>
          <p:cNvPicPr/>
          <p:nvPr/>
        </p:nvPicPr>
        <p:blipFill>
          <a:blip r:embed="rId6"/>
          <a:stretch/>
        </p:blipFill>
        <p:spPr>
          <a:xfrm>
            <a:off x="7740000" y="2341440"/>
            <a:ext cx="3580560" cy="1618560"/>
          </a:xfrm>
          <a:prstGeom prst="rect">
            <a:avLst/>
          </a:prstGeom>
          <a:ln w="0">
            <a:noFill/>
          </a:ln>
        </p:spPr>
      </p:pic>
      <p:pic>
        <p:nvPicPr>
          <p:cNvPr id="156" name="" descr=""/>
          <p:cNvPicPr/>
          <p:nvPr/>
        </p:nvPicPr>
        <p:blipFill>
          <a:blip r:embed="rId7"/>
          <a:stretch/>
        </p:blipFill>
        <p:spPr>
          <a:xfrm>
            <a:off x="180000" y="4140000"/>
            <a:ext cx="2599560" cy="1389960"/>
          </a:xfrm>
          <a:prstGeom prst="rect">
            <a:avLst/>
          </a:prstGeom>
          <a:ln w="0">
            <a:noFill/>
          </a:ln>
        </p:spPr>
      </p:pic>
      <p:pic>
        <p:nvPicPr>
          <p:cNvPr id="157" name="" descr=""/>
          <p:cNvPicPr/>
          <p:nvPr/>
        </p:nvPicPr>
        <p:blipFill>
          <a:blip r:embed="rId8"/>
          <a:stretch/>
        </p:blipFill>
        <p:spPr>
          <a:xfrm>
            <a:off x="2903400" y="4180680"/>
            <a:ext cx="2856600" cy="1399320"/>
          </a:xfrm>
          <a:prstGeom prst="rect">
            <a:avLst/>
          </a:prstGeom>
          <a:ln w="0">
            <a:noFill/>
          </a:ln>
        </p:spPr>
      </p:pic>
      <p:pic>
        <p:nvPicPr>
          <p:cNvPr id="158" name="" descr=""/>
          <p:cNvPicPr/>
          <p:nvPr/>
        </p:nvPicPr>
        <p:blipFill>
          <a:blip r:embed="rId9"/>
          <a:stretch/>
        </p:blipFill>
        <p:spPr>
          <a:xfrm>
            <a:off x="5830920" y="4141440"/>
            <a:ext cx="2809080" cy="1456560"/>
          </a:xfrm>
          <a:prstGeom prst="rect">
            <a:avLst/>
          </a:prstGeom>
          <a:ln w="0">
            <a:noFill/>
          </a:ln>
        </p:spPr>
      </p:pic>
      <p:pic>
        <p:nvPicPr>
          <p:cNvPr id="159" name="" descr=""/>
          <p:cNvPicPr/>
          <p:nvPr/>
        </p:nvPicPr>
        <p:blipFill>
          <a:blip r:embed="rId10"/>
          <a:stretch/>
        </p:blipFill>
        <p:spPr>
          <a:xfrm>
            <a:off x="8890920" y="4142520"/>
            <a:ext cx="2809080" cy="1437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61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62" name="TextBox 3"/>
          <p:cNvSpPr/>
          <p:nvPr/>
        </p:nvSpPr>
        <p:spPr>
          <a:xfrm>
            <a:off x="457200" y="228600"/>
            <a:ext cx="121914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NOTAS · RESUMEN INTERMEDIO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TextBox 4"/>
          <p:cNvSpPr/>
          <p:nvPr/>
        </p:nvSpPr>
        <p:spPr>
          <a:xfrm>
            <a:off x="548640" y="1463040"/>
            <a:ext cx="11063880" cy="322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Estudiantes registrados: 14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Puntaje máximo: Punteo 100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Puntaje mínimo: 70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Distribución de notas (100/90/80/70):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100 → 8 estudiantes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90 → 5 estudiantes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80 → 1 estudiante · 70 → 1 estudiante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Promedio del grupo: 93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TextBox 5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66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67" name="TextBox 3"/>
          <p:cNvSpPr/>
          <p:nvPr/>
        </p:nvSpPr>
        <p:spPr>
          <a:xfrm>
            <a:off x="457200" y="228600"/>
            <a:ext cx="121914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PARTE II  ·  EXCEL AVANZADO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TextBox 4"/>
          <p:cNvSpPr/>
          <p:nvPr/>
        </p:nvSpPr>
        <p:spPr>
          <a:xfrm>
            <a:off x="502920" y="960120"/>
            <a:ext cx="12191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800" spc="-1" strike="noStrike">
                <a:solidFill>
                  <a:srgbClr val="5b5b5b"/>
                </a:solidFill>
                <a:latin typeface="Calibri"/>
              </a:rPr>
              <a:t>8 módulos del nivel superior, incluye funciones de Excel 365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TextBox 5"/>
          <p:cNvSpPr/>
          <p:nvPr/>
        </p:nvSpPr>
        <p:spPr>
          <a:xfrm>
            <a:off x="548640" y="1463040"/>
            <a:ext cx="11063880" cy="296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Módulo 1: Fundamentos avanzados de Excel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Módulo 2: Funciones avanzadas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Módulo 3: Limpieza y transformación de datos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Módulo 4: Power Query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Módulo 5: Tablas dinámicas y segmentación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Módulo 6: Visualización de datos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Módulo 7: Análisis estadístico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Módulo 8: Herramientas de análisis de datos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TextBox 6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72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73" name="TextBox 3"/>
          <p:cNvSpPr/>
          <p:nvPr/>
        </p:nvSpPr>
        <p:spPr>
          <a:xfrm>
            <a:off x="457200" y="228600"/>
            <a:ext cx="12191400" cy="13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MÓDULO 1:  FUNDAMENTOS AVANZADOS DE EXCEL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TextBox 4"/>
          <p:cNvSpPr/>
          <p:nvPr/>
        </p:nvSpPr>
        <p:spPr>
          <a:xfrm>
            <a:off x="548640" y="1371600"/>
            <a:ext cx="11063880" cy="28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800" spc="-1" strike="noStrike">
                <a:solidFill>
                  <a:srgbClr val="c0392b"/>
                </a:solidFill>
                <a:latin typeface="Calibri"/>
              </a:rPr>
              <a:t>Cimientos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Repaso de funciones esenciales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Referencias absolutas, relativas y mixtas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Nombres de rango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Tablas inteligentes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800" spc="-1" strike="noStrike">
                <a:solidFill>
                  <a:srgbClr val="c0392b"/>
                </a:solidFill>
                <a:latin typeface="Calibri"/>
              </a:rPr>
              <a:t>Control y calidad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Validación de datos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Formato condicional avanzado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Auditoría y rastreo de fórmulas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Protección de hojas y libros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TextBox 5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77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78" name="TextBox 3"/>
          <p:cNvSpPr/>
          <p:nvPr/>
        </p:nvSpPr>
        <p:spPr>
          <a:xfrm>
            <a:off x="457200" y="228600"/>
            <a:ext cx="121914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MÓDULO 2:  FUNCIONES AVANZADAS (1/2)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TextBox 4"/>
          <p:cNvSpPr/>
          <p:nvPr/>
        </p:nvSpPr>
        <p:spPr>
          <a:xfrm>
            <a:off x="548640" y="900000"/>
            <a:ext cx="11063880" cy="538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400" spc="-1" strike="noStrike">
                <a:solidFill>
                  <a:srgbClr val="c0392b"/>
                </a:solidFill>
                <a:latin typeface="Calibri"/>
              </a:rPr>
              <a:t>Funciones de búsqueda y referencia</a:t>
            </a:r>
            <a:endParaRPr b="0" lang="es-GT" sz="14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BUSCARX / XLOOKUP</a:t>
            </a:r>
            <a:endParaRPr b="0" lang="es-GT" sz="13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ÍNDICE + COINCIDIR</a:t>
            </a:r>
            <a:endParaRPr b="0" lang="es-GT" sz="13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DESREF</a:t>
            </a:r>
            <a:endParaRPr b="0" lang="es-GT" sz="13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INDIRECTO</a:t>
            </a:r>
            <a:endParaRPr b="0" lang="es-GT" sz="13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400" spc="-1" strike="noStrike">
                <a:solidFill>
                  <a:srgbClr val="c0392b"/>
                </a:solidFill>
                <a:latin typeface="Calibri"/>
              </a:rPr>
              <a:t>Funciones lógicas</a:t>
            </a:r>
            <a:endParaRPr b="0" lang="es-GT" sz="14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SI anidado</a:t>
            </a:r>
            <a:endParaRPr b="0" lang="es-GT" sz="13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SI.CONJUNTO</a:t>
            </a:r>
            <a:endParaRPr b="0" lang="es-GT" sz="13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Y / O / NO</a:t>
            </a:r>
            <a:endParaRPr b="0" lang="es-GT" sz="13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SI.ERROR</a:t>
            </a:r>
            <a:endParaRPr b="0" lang="es-GT" sz="13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400" spc="-1" strike="noStrike">
                <a:solidFill>
                  <a:srgbClr val="c0392b"/>
                </a:solidFill>
                <a:latin typeface="Calibri"/>
              </a:rPr>
              <a:t>Funciones de texto</a:t>
            </a:r>
            <a:endParaRPr b="0" lang="es-GT" sz="14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EXTRAE</a:t>
            </a:r>
            <a:endParaRPr b="0" lang="es-GT" sz="13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ENCONTRAR</a:t>
            </a:r>
            <a:endParaRPr b="0" lang="es-GT" sz="13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TEXTO</a:t>
            </a:r>
            <a:endParaRPr b="0" lang="es-GT" sz="13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SUSTITUIR</a:t>
            </a:r>
            <a:endParaRPr b="0" lang="es-GT" sz="13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CONCAT</a:t>
            </a:r>
            <a:endParaRPr b="0" lang="es-GT" sz="13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UNIRTEXTO</a:t>
            </a:r>
            <a:endParaRPr b="0" lang="es-GT" sz="13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400" spc="-1" strike="noStrike">
                <a:solidFill>
                  <a:srgbClr val="c0392b"/>
                </a:solidFill>
                <a:latin typeface="Calibri"/>
              </a:rPr>
              <a:t>Funciones estadísticas y matemáticas</a:t>
            </a:r>
            <a:endParaRPr b="0" lang="es-GT" sz="14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CONTAR.SI.CONJUNTO</a:t>
            </a:r>
            <a:endParaRPr b="0" lang="es-GT" sz="13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SUMAR.SI.CONJUNTO</a:t>
            </a:r>
            <a:endParaRPr b="0" lang="es-GT" sz="13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PROMEDIO.SI</a:t>
            </a:r>
            <a:endParaRPr b="0" lang="es-GT" sz="13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REDONDEAR</a:t>
            </a:r>
            <a:endParaRPr b="0" lang="es-GT" sz="13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300" spc="-1" strike="noStrike">
                <a:solidFill>
                  <a:srgbClr val="2c3e50"/>
                </a:solidFill>
                <a:latin typeface="Calibri"/>
              </a:rPr>
              <a:t>SUBTOTALES</a:t>
            </a:r>
            <a:endParaRPr b="0" lang="es-GT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TextBox 5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4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5" name="TextBox 3"/>
          <p:cNvSpPr/>
          <p:nvPr/>
        </p:nvSpPr>
        <p:spPr>
          <a:xfrm>
            <a:off x="457200" y="228600"/>
            <a:ext cx="121914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ÍNDICE GENERAL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TextBox 4"/>
          <p:cNvSpPr/>
          <p:nvPr/>
        </p:nvSpPr>
        <p:spPr>
          <a:xfrm>
            <a:off x="502920" y="960120"/>
            <a:ext cx="12191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800" spc="-1" strike="noStrike">
                <a:solidFill>
                  <a:srgbClr val="5b5b5b"/>
                </a:solidFill>
                <a:latin typeface="Calibri"/>
              </a:rPr>
              <a:t>Estructura general del curso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TextBox 5"/>
          <p:cNvSpPr/>
          <p:nvPr/>
        </p:nvSpPr>
        <p:spPr>
          <a:xfrm>
            <a:off x="548640" y="1463040"/>
            <a:ext cx="11063880" cy="246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PARTE I — Excel Intermedio (8 módulos)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Repaso estratégico → Fórmulas y funciones → Tablas inteligentes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Tablas dinámicas → Dashboards → Power Query → Análisis → Buenas prácticas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PARTE II — Excel Avanzado (8 módulos)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Fundamentos y Funciones Avanzadas (incluye Excel 365)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Power Query → Tablas dinámicas → Visualización → Estadística → What If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Notas y registros de estudiantes (Intermedio y Avanzado)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TextBox 6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82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83" name="TextBox 3"/>
          <p:cNvSpPr/>
          <p:nvPr/>
        </p:nvSpPr>
        <p:spPr>
          <a:xfrm>
            <a:off x="457200" y="228600"/>
            <a:ext cx="121914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MÓDULO 2:  FUNCIONES AVANZADAS (2/2)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TextBox 4"/>
          <p:cNvSpPr/>
          <p:nvPr/>
        </p:nvSpPr>
        <p:spPr>
          <a:xfrm>
            <a:off x="548640" y="1371600"/>
            <a:ext cx="11063880" cy="207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800" spc="-1" strike="noStrike">
                <a:solidFill>
                  <a:srgbClr val="c0392b"/>
                </a:solidFill>
                <a:latin typeface="Calibri"/>
              </a:rPr>
              <a:t>Funciones dinámicas (Excel 365)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FILTRO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ORDENAR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UNICOS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SECUENCIA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800" spc="-1" strike="noStrike">
                <a:solidFill>
                  <a:srgbClr val="c0392b"/>
                </a:solidFill>
                <a:latin typeface="Calibri"/>
              </a:rPr>
              <a:t>Ventaja clave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El motor de fórmulas dinámicas recalcula matrices automáticamente y se expande hacia abajo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TextBox 5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87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88" name="TextBox 3"/>
          <p:cNvSpPr/>
          <p:nvPr/>
        </p:nvSpPr>
        <p:spPr>
          <a:xfrm>
            <a:off x="457200" y="228600"/>
            <a:ext cx="12191400" cy="13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MÓDULO 3:  LIMPIEZA Y TRANSFORMACIÓN DE DATOS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TextBox 4"/>
          <p:cNvSpPr/>
          <p:nvPr/>
        </p:nvSpPr>
        <p:spPr>
          <a:xfrm>
            <a:off x="548640" y="1371600"/>
            <a:ext cx="11063880" cy="261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800" spc="-1" strike="noStrike">
                <a:solidFill>
                  <a:srgbClr val="c0392b"/>
                </a:solidFill>
                <a:latin typeface="Calibri"/>
              </a:rPr>
              <a:t>Preparación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Importación de datos externos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Limpieza de bases de datos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Eliminación de duplicados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800" spc="-1" strike="noStrike">
                <a:solidFill>
                  <a:srgbClr val="c0392b"/>
                </a:solidFill>
                <a:latin typeface="Calibri"/>
              </a:rPr>
              <a:t>Transformación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Texto en columnas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Consolidación de información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Manejo de errores y valores nulos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Normalización de datos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TextBox 5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92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93" name="TextBox 3"/>
          <p:cNvSpPr/>
          <p:nvPr/>
        </p:nvSpPr>
        <p:spPr>
          <a:xfrm>
            <a:off x="457200" y="228600"/>
            <a:ext cx="121914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MÓDULO 4:  POWER QUERY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TextBox 4"/>
          <p:cNvSpPr/>
          <p:nvPr/>
        </p:nvSpPr>
        <p:spPr>
          <a:xfrm>
            <a:off x="548640" y="1371600"/>
            <a:ext cx="11063880" cy="261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800" spc="-1" strike="noStrike">
                <a:solidFill>
                  <a:srgbClr val="c0392b"/>
                </a:solidFill>
                <a:latin typeface="Calibri"/>
              </a:rPr>
              <a:t>Fundamentos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Introducción a Power Query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Conexión a múltiples fuentes de datos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Transformación de datos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800" spc="-1" strike="noStrike">
                <a:solidFill>
                  <a:srgbClr val="c0392b"/>
                </a:solidFill>
                <a:latin typeface="Calibri"/>
              </a:rPr>
              <a:t>Integración y automatización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Combinar y anexar tablas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Columnas personalizadas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Automatización de procesos ETL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Actualización automática de datos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TextBox 5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97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98" name="TextBox 3"/>
          <p:cNvSpPr/>
          <p:nvPr/>
        </p:nvSpPr>
        <p:spPr>
          <a:xfrm>
            <a:off x="457200" y="228600"/>
            <a:ext cx="12191400" cy="13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MÓDULO 5:  TABLAS DINÁMICAS Y SEGMENTACIÓN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TextBox 4"/>
          <p:cNvSpPr/>
          <p:nvPr/>
        </p:nvSpPr>
        <p:spPr>
          <a:xfrm>
            <a:off x="548640" y="1371600"/>
            <a:ext cx="11063880" cy="261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800" spc="-1" strike="noStrike">
                <a:solidFill>
                  <a:srgbClr val="c0392b"/>
                </a:solidFill>
                <a:latin typeface="Calibri"/>
              </a:rPr>
              <a:t>Creación y análisis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Creación de tablas dinámicas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Campos calculados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Agrupación de datos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Análisis multidimensional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800" spc="-1" strike="noStrike">
                <a:solidFill>
                  <a:srgbClr val="c0392b"/>
                </a:solidFill>
                <a:latin typeface="Calibri"/>
              </a:rPr>
              <a:t>Interacción y presentación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Segmentadores y líneas de tiempo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Resúmenes ejecutivos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Dashboards con tablas dinámicas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TextBox 5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02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03" name="TextBox 3"/>
          <p:cNvSpPr/>
          <p:nvPr/>
        </p:nvSpPr>
        <p:spPr>
          <a:xfrm>
            <a:off x="457200" y="228600"/>
            <a:ext cx="121914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MÓDULO 6:  Visualización DE DATOS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TextBox 4"/>
          <p:cNvSpPr/>
          <p:nvPr/>
        </p:nvSpPr>
        <p:spPr>
          <a:xfrm>
            <a:off x="548640" y="1371600"/>
            <a:ext cx="11063880" cy="261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800" spc="-1" strike="noStrike">
                <a:solidFill>
                  <a:srgbClr val="c0392b"/>
                </a:solidFill>
                <a:latin typeface="Calibri"/>
              </a:rPr>
              <a:t>Fundamentos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Principios de visualización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Gráficos avanzados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Gráficos combinados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800" spc="-1" strike="noStrike">
                <a:solidFill>
                  <a:srgbClr val="c0392b"/>
                </a:solidFill>
                <a:latin typeface="Calibri"/>
              </a:rPr>
              <a:t>Interactividad y KPI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Minigráficos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Mapas y gráficos dinámicos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Diseño de dashboards interactivos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Indicadores KPI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TextBox 5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07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08" name="TextBox 3"/>
          <p:cNvSpPr/>
          <p:nvPr/>
        </p:nvSpPr>
        <p:spPr>
          <a:xfrm>
            <a:off x="457200" y="228600"/>
            <a:ext cx="121914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MÓDULO 7:  ANÁLISIS ESTADÍSTICO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TextBox 4"/>
          <p:cNvSpPr/>
          <p:nvPr/>
        </p:nvSpPr>
        <p:spPr>
          <a:xfrm>
            <a:off x="548640" y="1371600"/>
            <a:ext cx="11063880" cy="234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800" spc="-1" strike="noStrike">
                <a:solidFill>
                  <a:srgbClr val="c0392b"/>
                </a:solidFill>
                <a:latin typeface="Calibri"/>
              </a:rPr>
              <a:t>Estadística descriptiva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Medidas de tendencia central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Desviación estándar y varianza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800" spc="-1" strike="noStrike">
                <a:solidFill>
                  <a:srgbClr val="c0392b"/>
                </a:solidFill>
                <a:latin typeface="Calibri"/>
              </a:rPr>
              <a:t>Modelado y pronóstico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Correlación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Regresión lineal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Pronosticas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Análisis de sensibilidad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TextBox 5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12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13" name="TextBox 3"/>
          <p:cNvSpPr/>
          <p:nvPr/>
        </p:nvSpPr>
        <p:spPr>
          <a:xfrm>
            <a:off x="457200" y="228600"/>
            <a:ext cx="12191400" cy="13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MÓDULO 8:  HERRAMIENTAS DE ANÁLISIS DE DATOS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TextBox 4"/>
          <p:cNvSpPr/>
          <p:nvPr/>
        </p:nvSpPr>
        <p:spPr>
          <a:xfrm>
            <a:off x="548640" y="1371600"/>
            <a:ext cx="11063880" cy="207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800" spc="-1" strike="noStrike">
                <a:solidFill>
                  <a:srgbClr val="c0392b"/>
                </a:solidFill>
                <a:latin typeface="Calibri"/>
              </a:rPr>
              <a:t>Herramientas de escenarios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Buscar objetivo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Administrador de Escenarios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Solver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799"/>
              </a:spcBef>
            </a:pPr>
            <a:r>
              <a:rPr b="1" lang="en-US" sz="1800" spc="-1" strike="noStrike">
                <a:solidFill>
                  <a:srgbClr val="c0392b"/>
                </a:solidFill>
                <a:latin typeface="Calibri"/>
              </a:rPr>
              <a:t>Simulación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Tablas de datos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0000"/>
              </a:lnSpc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•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Simulación y análisis “What If”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TextBox 5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17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18" name="TextBox 3"/>
          <p:cNvSpPr/>
          <p:nvPr/>
        </p:nvSpPr>
        <p:spPr>
          <a:xfrm>
            <a:off x="457200" y="228600"/>
            <a:ext cx="121914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NOTAS · EXCEL AVANZADO (1/1)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19" name="Table 4"/>
          <p:cNvGraphicFramePr/>
          <p:nvPr/>
        </p:nvGraphicFramePr>
        <p:xfrm>
          <a:off x="502920" y="1280160"/>
          <a:ext cx="9966600" cy="4937400"/>
        </p:xfrm>
        <a:graphic>
          <a:graphicData uri="http://schemas.openxmlformats.org/drawingml/2006/table">
            <a:tbl>
              <a:tblPr/>
              <a:tblGrid>
                <a:gridCol w="822960"/>
                <a:gridCol w="4572000"/>
                <a:gridCol w="4572000"/>
              </a:tblGrid>
              <a:tr h="290160">
                <a:tc>
                  <a:txBody>
                    <a:bodyPr anchor="t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1" lang="en-US" sz="13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Id</a:t>
                      </a:r>
                      <a:endParaRPr b="0" lang="es-GT" sz="13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1b3b2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1" lang="en-US" sz="13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Nombre Completo</a:t>
                      </a:r>
                      <a:endParaRPr b="0" lang="es-GT" sz="13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1b3b2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1" lang="en-US" sz="13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Punteo</a:t>
                      </a:r>
                      <a:endParaRPr b="0" lang="es-GT" sz="13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1b3b2b"/>
                    </a:solidFill>
                  </a:tcPr>
                </a:tc>
              </a:tr>
              <a:tr h="29016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Ana Waleska Putzeys Blanco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100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9016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2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Arnol Meldrik Puac Umul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100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</a:tr>
              <a:tr h="29016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3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César Alfonso Álvarez González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100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9016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4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Deibi Martinez Marroquin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90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</a:tr>
              <a:tr h="29016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5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Dilia Elizabeth Molina Linares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100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9016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6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Jorge Silvestre Guanché López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80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</a:tr>
              <a:tr h="29016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7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Josué David Diéguez Samayoa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100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9016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8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Juan Rodolfo Panadero García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80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</a:tr>
              <a:tr h="29016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9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Kiara Herrera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80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9016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Krystel Castillo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100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</a:tr>
              <a:tr h="29016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11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Manuel Antonio Alemán López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100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9016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12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Monica Flores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100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</a:tr>
              <a:tr h="29016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13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Nichele Fabiola Chajón Pérez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100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9016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14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Sinckrid Morales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100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</a:tr>
              <a:tr h="29016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15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TERESA PEREZ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90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90160"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16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Willan Estuardo Calderón Marroquín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457200">
                        <a:lnSpc>
                          <a:spcPct val="100000"/>
                        </a:lnSpc>
                      </a:pPr>
                      <a:r>
                        <a:rPr b="0" lang="en-US" sz="1000" spc="-1" strike="noStrike">
                          <a:solidFill>
                            <a:srgbClr val="2c3e50"/>
                          </a:solidFill>
                          <a:latin typeface="Calibri"/>
                        </a:rPr>
                        <a:t>100</a:t>
                      </a:r>
                      <a:endParaRPr b="0" lang="es-GT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8f5e9"/>
                    </a:solidFill>
                  </a:tcPr>
                </a:tc>
              </a:tr>
            </a:tbl>
          </a:graphicData>
        </a:graphic>
      </p:graphicFrame>
      <p:sp>
        <p:nvSpPr>
          <p:cNvPr id="220" name="TextBox 5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" descr=""/>
          <p:cNvPicPr/>
          <p:nvPr/>
        </p:nvPicPr>
        <p:blipFill>
          <a:blip r:embed="rId1"/>
          <a:srcRect l="0" t="2880" r="0" b="57742"/>
          <a:stretch/>
        </p:blipFill>
        <p:spPr>
          <a:xfrm>
            <a:off x="235080" y="360000"/>
            <a:ext cx="11644920" cy="2699640"/>
          </a:xfrm>
          <a:prstGeom prst="rect">
            <a:avLst/>
          </a:prstGeom>
          <a:ln w="0">
            <a:noFill/>
          </a:ln>
        </p:spPr>
      </p:pic>
      <p:pic>
        <p:nvPicPr>
          <p:cNvPr id="222" name="" descr=""/>
          <p:cNvPicPr/>
          <p:nvPr/>
        </p:nvPicPr>
        <p:blipFill>
          <a:blip r:embed="rId2"/>
          <a:srcRect l="0" t="52721" r="0" b="7905"/>
          <a:stretch/>
        </p:blipFill>
        <p:spPr>
          <a:xfrm>
            <a:off x="118440" y="3240000"/>
            <a:ext cx="11761560" cy="269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" descr=""/>
          <p:cNvPicPr/>
          <p:nvPr/>
        </p:nvPicPr>
        <p:blipFill>
          <a:blip r:embed="rId1"/>
          <a:stretch/>
        </p:blipFill>
        <p:spPr>
          <a:xfrm>
            <a:off x="668160" y="817920"/>
            <a:ext cx="11085480" cy="5190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0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1" name="TextBox 3"/>
          <p:cNvSpPr/>
          <p:nvPr/>
        </p:nvSpPr>
        <p:spPr>
          <a:xfrm>
            <a:off x="457200" y="228600"/>
            <a:ext cx="121914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PARTE I  ·  EXCEL INTERMEDIO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TextBox 4"/>
          <p:cNvSpPr/>
          <p:nvPr/>
        </p:nvSpPr>
        <p:spPr>
          <a:xfrm>
            <a:off x="502920" y="960120"/>
            <a:ext cx="12191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800" spc="-1" strike="noStrike">
                <a:solidFill>
                  <a:srgbClr val="5b5b5b"/>
                </a:solidFill>
                <a:latin typeface="Calibri"/>
              </a:rPr>
              <a:t>8 módulos prácticos orientados al análisis y automatización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TextBox 5"/>
          <p:cNvSpPr/>
          <p:nvPr/>
        </p:nvSpPr>
        <p:spPr>
          <a:xfrm>
            <a:off x="548640" y="1463040"/>
            <a:ext cx="11063880" cy="296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Módulo 1: Repaso estratégico de Excel básico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Módulo 2: Fórmulas y funciones intermedias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Módulo 3: Tablas inteligentes y gestión de datos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Módulo 4: Análisis de datos con tablas dinámicas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Módulo 5: Visualización y dashboards intermedios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Módulo 6: Limpieza y transformación de datos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Módulo 7: Introducción al análisis de datos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Módulo 8: Buenas prácticas profesionales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TextBox 6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" descr=""/>
          <p:cNvPicPr/>
          <p:nvPr/>
        </p:nvPicPr>
        <p:blipFill>
          <a:blip r:embed="rId1"/>
          <a:stretch/>
        </p:blipFill>
        <p:spPr>
          <a:xfrm>
            <a:off x="620640" y="817920"/>
            <a:ext cx="11180520" cy="5190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26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27" name="TextBox 3"/>
          <p:cNvSpPr/>
          <p:nvPr/>
        </p:nvSpPr>
        <p:spPr>
          <a:xfrm>
            <a:off x="457200" y="228600"/>
            <a:ext cx="121914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NOTAS · RESUMEN AVANZADO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TextBox 4"/>
          <p:cNvSpPr/>
          <p:nvPr/>
        </p:nvSpPr>
        <p:spPr>
          <a:xfrm>
            <a:off x="548640" y="1463040"/>
            <a:ext cx="11063880" cy="212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Estudiantes registrados: 16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Distribución de puntajes: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100 → 10 estudiantes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90 → 2 estudiantes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80 → 3 estudiantes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Promedio del grupo: 95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TextBox 5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b3b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31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32" name="TextBox 3"/>
          <p:cNvSpPr/>
          <p:nvPr/>
        </p:nvSpPr>
        <p:spPr>
          <a:xfrm>
            <a:off x="457200" y="228600"/>
            <a:ext cx="121914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ffffff"/>
                </a:solidFill>
                <a:latin typeface="Calibri"/>
              </a:rPr>
              <a:t>¡GRACIAS!</a:t>
            </a:r>
            <a:endParaRPr b="0" lang="es-GT" sz="4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3" name="TextBox 4"/>
          <p:cNvSpPr/>
          <p:nvPr/>
        </p:nvSpPr>
        <p:spPr>
          <a:xfrm>
            <a:off x="822960" y="2377440"/>
            <a:ext cx="1051524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2800" spc="-1" strike="noStrike">
                <a:solidFill>
                  <a:srgbClr val="f39c12"/>
                </a:solidFill>
                <a:latin typeface="Calibri"/>
              </a:rPr>
              <a:t>El dominio de Excel intermedio y avanzado es la base del Business Intelligence.</a:t>
            </a:r>
            <a:endParaRPr b="0" lang="es-GT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4" name="TextBox 5"/>
          <p:cNvSpPr/>
          <p:nvPr/>
        </p:nvSpPr>
        <p:spPr>
          <a:xfrm>
            <a:off x="822960" y="3566160"/>
            <a:ext cx="10515240" cy="42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2200" spc="-1" strike="noStrike">
                <a:solidFill>
                  <a:srgbClr val="ffffff"/>
                </a:solidFill>
                <a:latin typeface="Calibri"/>
              </a:rPr>
              <a:t>Próximo paso: Excel Avanzado · Microsoft Power BI · Business Intelligence</a:t>
            </a:r>
            <a:endParaRPr b="0" lang="es-GT" sz="2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5" name="TextBox 6"/>
          <p:cNvSpPr/>
          <p:nvPr/>
        </p:nvSpPr>
        <p:spPr>
          <a:xfrm>
            <a:off x="822960" y="4754880"/>
            <a:ext cx="10515240" cy="3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endParaRPr b="0" lang="es-GT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6" name="TextBox 7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3"/>
          <p:cNvSpPr/>
          <p:nvPr/>
        </p:nvSpPr>
        <p:spPr>
          <a:xfrm>
            <a:off x="457200" y="228600"/>
            <a:ext cx="12191400" cy="13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MÓDULO 1  ·  REPASO ESTRATÉGICO DE EXCEL BÁSICO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7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8" name="TextBox 4"/>
          <p:cNvSpPr/>
          <p:nvPr/>
        </p:nvSpPr>
        <p:spPr>
          <a:xfrm>
            <a:off x="2748600" y="1080000"/>
            <a:ext cx="12191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800" spc="-1" strike="noStrike">
                <a:solidFill>
                  <a:srgbClr val="5b5b5b"/>
                </a:solidFill>
                <a:latin typeface="Calibri"/>
              </a:rPr>
              <a:t>Sentar bases sólidas y alinear criterios para afrontar el nivel intermedio.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TextBox 5"/>
          <p:cNvSpPr/>
          <p:nvPr/>
        </p:nvSpPr>
        <p:spPr>
          <a:xfrm>
            <a:off x="548640" y="1463040"/>
            <a:ext cx="11063880" cy="491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Tipos de datos: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Texto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Números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Fechas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Porcentajes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Formato de tablas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Referencias: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Relativas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Absolutas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Mixtas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Ordenar y filtrar datos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Validación de datos básica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Formato condicional básico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Uso eficiente de hojas y libros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TextBox 6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92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93" name="TextBox 3"/>
          <p:cNvSpPr/>
          <p:nvPr/>
        </p:nvSpPr>
        <p:spPr>
          <a:xfrm>
            <a:off x="457200" y="228600"/>
            <a:ext cx="12191400" cy="13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MÓDULO 2:  FÓRMULAS Y FUNCIONES INTERMEDIAS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TextBox 4"/>
          <p:cNvSpPr/>
          <p:nvPr/>
        </p:nvSpPr>
        <p:spPr>
          <a:xfrm>
            <a:off x="4548600" y="1076040"/>
            <a:ext cx="12191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800" spc="-1" strike="noStrike">
                <a:solidFill>
                  <a:srgbClr val="5b5b5b"/>
                </a:solidFill>
                <a:latin typeface="Calibri"/>
              </a:rPr>
              <a:t>Automatizar cálculos y análisis de información.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extBox 5"/>
          <p:cNvSpPr/>
          <p:nvPr/>
        </p:nvSpPr>
        <p:spPr>
          <a:xfrm>
            <a:off x="548640" y="1463040"/>
            <a:ext cx="11063880" cy="352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Funciones Lógicas: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SI · SI.CONJUNTO · Y · O · SI.ERROR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Funciones de Búsqueda y Referencia: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BUSCARV · BUSCARX · INDICE + COINCIDIR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Funciones de Texto: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IZQUIERDA · DERECHA · EXTRAE · CONCAT · TEXTO · ESPACIOS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Funciones Matemáticas y Estadísticas: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SUMAR.SI · SUMAR.SI.CONJUNTO · CONTAR.SI · PROMEDIO.SI · MAX · MIN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Funciones de Fecha: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HOY · AHORA · FECHA · DIAS · FIN.MES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TextBox 6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98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99" name="TextBox 3"/>
          <p:cNvSpPr/>
          <p:nvPr/>
        </p:nvSpPr>
        <p:spPr>
          <a:xfrm>
            <a:off x="457200" y="228600"/>
            <a:ext cx="12191400" cy="13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MÓDULO 3:  TABLAS INTELIGENTES Y GESTIÓN DE DATOS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TextBox 4"/>
          <p:cNvSpPr/>
          <p:nvPr/>
        </p:nvSpPr>
        <p:spPr>
          <a:xfrm>
            <a:off x="3600000" y="1076040"/>
            <a:ext cx="12191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800" spc="-1" strike="noStrike">
                <a:solidFill>
                  <a:srgbClr val="5b5b5b"/>
                </a:solidFill>
                <a:latin typeface="Calibri"/>
              </a:rPr>
              <a:t>Trabajar datos de forma dinámica y escalable.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TextBox 5"/>
          <p:cNvSpPr/>
          <p:nvPr/>
        </p:nvSpPr>
        <p:spPr>
          <a:xfrm>
            <a:off x="548640" y="1463040"/>
            <a:ext cx="11063880" cy="296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Crear tablas inteligentes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Ventajas de las tablas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Segmentación de datos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Rangos dinámicos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Nombres definidos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Validación de datos avanzada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Eliminación de duplicados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Texto en columnas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TextBox 6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4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5" name="TextBox 3"/>
          <p:cNvSpPr/>
          <p:nvPr/>
        </p:nvSpPr>
        <p:spPr>
          <a:xfrm>
            <a:off x="457200" y="228600"/>
            <a:ext cx="12191400" cy="13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MÓDULO 4:  ANÁLISIS DE DATOS CON TABLAS DINÁMICAS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TextBox 4"/>
          <p:cNvSpPr/>
          <p:nvPr/>
        </p:nvSpPr>
        <p:spPr>
          <a:xfrm>
            <a:off x="457200" y="1537200"/>
            <a:ext cx="12191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800" spc="-1" strike="noStrike">
                <a:solidFill>
                  <a:srgbClr val="5b5b5b"/>
                </a:solidFill>
                <a:latin typeface="Calibri"/>
              </a:rPr>
              <a:t>Analizar grandes volúmenes de información rápidamente.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TextBox 5"/>
          <p:cNvSpPr/>
          <p:nvPr/>
        </p:nvSpPr>
        <p:spPr>
          <a:xfrm>
            <a:off x="540000" y="1980000"/>
            <a:ext cx="11063880" cy="432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Creación de tablas dinámicas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Campos calculados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Agrupar información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Segmentadores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Líneas de tiempo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Resúmenes ejecutivos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Diseño y formato profesional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Gráficos dinámicos: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Barras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Líneas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Circular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KPI básicos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TextBox 6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0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1" name="TextBox 3"/>
          <p:cNvSpPr/>
          <p:nvPr/>
        </p:nvSpPr>
        <p:spPr>
          <a:xfrm>
            <a:off x="408600" y="311400"/>
            <a:ext cx="12191400" cy="13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MÓDULO 5:  VISUALIZACIÓN Y DASHBOARDS INTERMEDIOS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TextBox 4"/>
          <p:cNvSpPr/>
          <p:nvPr/>
        </p:nvSpPr>
        <p:spPr>
          <a:xfrm>
            <a:off x="576000" y="1656000"/>
            <a:ext cx="12191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800" spc="-1" strike="noStrike">
                <a:solidFill>
                  <a:srgbClr val="5b5b5b"/>
                </a:solidFill>
                <a:latin typeface="Calibri"/>
              </a:rPr>
              <a:t>Presentar información de forma clara y visual.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TextBox 5"/>
          <p:cNvSpPr/>
          <p:nvPr/>
        </p:nvSpPr>
        <p:spPr>
          <a:xfrm>
            <a:off x="456120" y="2438280"/>
            <a:ext cx="11063880" cy="260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Principios de visualización de datos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Diseño de dashboards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Indicadores KPI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Formato condicional avanzado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Gráficos combinados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Minigráficos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Uso de iconos y semáforos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TextBox 6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6" name="Rectangle 2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c0392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7" name="TextBox 3"/>
          <p:cNvSpPr/>
          <p:nvPr/>
        </p:nvSpPr>
        <p:spPr>
          <a:xfrm>
            <a:off x="457200" y="228600"/>
            <a:ext cx="12191400" cy="13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4000" spc="-1" strike="noStrike">
                <a:solidFill>
                  <a:srgbClr val="1b3b2b"/>
                </a:solidFill>
                <a:latin typeface="Calibri"/>
              </a:rPr>
              <a:t>MÓDULO 6:  LIMPIEZA Y TRANSFORMACIÓN DE DATOS</a:t>
            </a:r>
            <a:endParaRPr b="0" lang="es-GT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TextBox 4"/>
          <p:cNvSpPr/>
          <p:nvPr/>
        </p:nvSpPr>
        <p:spPr>
          <a:xfrm>
            <a:off x="2700000" y="960120"/>
            <a:ext cx="12191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800" spc="-1" strike="noStrike">
                <a:solidFill>
                  <a:srgbClr val="5b5b5b"/>
                </a:solidFill>
                <a:latin typeface="Calibri"/>
              </a:rPr>
              <a:t>Preparar datos para análisis profesional y futura integración con Power BI.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TextBox 5"/>
          <p:cNvSpPr/>
          <p:nvPr/>
        </p:nvSpPr>
        <p:spPr>
          <a:xfrm>
            <a:off x="548640" y="1463040"/>
            <a:ext cx="11063880" cy="458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Limpieza de datos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Estandarización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Manejo de errores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Separación y combinación de columnas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Conversión de formatos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Introducción a Power Query: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Importar datos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Transformar datos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Combinar archivos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Actualización automática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15000"/>
              </a:lnSpc>
              <a:spcBef>
                <a:spcPts val="400"/>
              </a:spcBef>
            </a:pP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• </a:t>
            </a:r>
            <a:r>
              <a:rPr b="1" lang="en-US" sz="1800" spc="-1" strike="noStrike">
                <a:solidFill>
                  <a:srgbClr val="5b5b5b"/>
                </a:solidFill>
                <a:latin typeface="Calibri"/>
              </a:rPr>
              <a:t>Relación con Power BI:</a:t>
            </a:r>
            <a:endParaRPr b="0" lang="es-GT" sz="18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Concepto ETL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  <a:p>
            <a:pPr marL="457200" defTabSz="457200">
              <a:lnSpc>
                <a:spcPct val="115000"/>
              </a:lnSpc>
              <a:spcBef>
                <a:spcPts val="400"/>
              </a:spcBef>
            </a:pP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– </a:t>
            </a:r>
            <a:r>
              <a:rPr b="0" lang="en-US" sz="1600" spc="-1" strike="noStrike">
                <a:solidFill>
                  <a:srgbClr val="2c3e50"/>
                </a:solidFill>
                <a:latin typeface="Calibri"/>
              </a:rPr>
              <a:t>Importancia del modelado de datos</a:t>
            </a:r>
            <a:endParaRPr b="0" lang="es-GT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TextBox 6"/>
          <p:cNvSpPr/>
          <p:nvPr/>
        </p:nvSpPr>
        <p:spPr>
          <a:xfrm>
            <a:off x="457200" y="6400800"/>
            <a:ext cx="121914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pc="-1" strike="noStrike">
                <a:solidFill>
                  <a:srgbClr val="5b5b5b"/>
                </a:solidFill>
                <a:latin typeface="Calibri"/>
              </a:rPr>
              <a:t>Excel Intermedio y Avanzado</a:t>
            </a:r>
            <a:endParaRPr b="0" lang="es-GT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Application>LibreOffice/24.2.7.2$Linux_X86_64 LibreOffice_project/420$Build-2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  <dc:creator/>
  <dc:description>generated using python-pptx</dc:description>
  <dc:language>es-GT</dc:language>
  <cp:lastModifiedBy>Adónis Gómez</cp:lastModifiedBy>
  <dcterms:modified xsi:type="dcterms:W3CDTF">2026-08-07T07:17:40Z</dcterms:modified>
  <cp:revision>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